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256" r:id="rId3"/>
    <p:sldId id="259" r:id="rId4"/>
    <p:sldId id="304" r:id="rId5"/>
    <p:sldId id="261" r:id="rId6"/>
    <p:sldId id="264" r:id="rId7"/>
    <p:sldId id="306" r:id="rId8"/>
    <p:sldId id="307" r:id="rId9"/>
    <p:sldId id="308" r:id="rId10"/>
    <p:sldId id="309" r:id="rId11"/>
    <p:sldId id="311" r:id="rId12"/>
    <p:sldId id="312" r:id="rId13"/>
    <p:sldId id="313" r:id="rId14"/>
    <p:sldId id="310" r:id="rId15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DDFF"/>
    <a:srgbClr val="569CD6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33"/>
    <p:restoredTop sz="80104" autoAdjust="0"/>
  </p:normalViewPr>
  <p:slideViewPr>
    <p:cSldViewPr snapToGrid="0" snapToObjects="1">
      <p:cViewPr varScale="1">
        <p:scale>
          <a:sx n="115" d="100"/>
          <a:sy n="115" d="100"/>
        </p:scale>
        <p:origin x="2424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47243-285B-2741-8C7D-C88258D9CCFA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A9166-BC48-2C47-B9BF-6F57720E77B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282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88D39-B4EA-D24B-B9C3-6A64886EABE2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E2CBA-6097-B848-A7DA-4D7BD6EB30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028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Réseau de réseaux, à commutation de paquets,  composé de millions de réseaux aussi bien publics que privés regroupés en réseaux autonomes interconnectés (91 000, en 2019)</a:t>
            </a:r>
          </a:p>
          <a:p>
            <a:r>
              <a:rPr lang="fr-FR" dirty="0"/>
              <a:t>Origine dans les années 60 =&gt; années 80 ARPANET</a:t>
            </a:r>
          </a:p>
          <a:p>
            <a:r>
              <a:rPr lang="fr-FR" dirty="0"/>
              <a:t>World Wide Web (WWW) =&gt; système hypertexte public fonctionnant sur Internet. Applications d’Internet, distincte d’autres applications comme le courrier électronique, la messagerie instantanée et le partage de fichiers en pair à pair. </a:t>
            </a:r>
          </a:p>
          <a:p>
            <a:r>
              <a:rPr lang="fr-FR" dirty="0"/>
              <a:t>Inventé au CERN en 1989 par Tim </a:t>
            </a:r>
            <a:r>
              <a:rPr lang="fr-FR" dirty="0" err="1"/>
              <a:t>Berners</a:t>
            </a:r>
            <a:r>
              <a:rPr lang="fr-FR" dirty="0"/>
              <a:t>-Lee =&gt; domaine public en 1993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E2CBA-6097-B848-A7DA-4D7BD6EB303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5589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75029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775029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 = ressource identifiée par son emplacement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3317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131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44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364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75029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775029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871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Types de requêtes : HEAD, OPTIONS, CONNECT, TRACE, PUT, PATCH, 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E2CBA-6097-B848-A7DA-4D7BD6EB303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075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Types de requêtes : HEAD, OPTIONS, CONNECT, TRACE, PUT, PATCH, 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E2CBA-6097-B848-A7DA-4D7BD6EB303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517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 10"/>
          <p:cNvSpPr/>
          <p:nvPr userDrawn="1"/>
        </p:nvSpPr>
        <p:spPr>
          <a:xfrm flipV="1">
            <a:off x="0" y="-6"/>
            <a:ext cx="9144000" cy="4429827"/>
          </a:xfrm>
          <a:prstGeom prst="rtTriangle">
            <a:avLst/>
          </a:prstGeom>
          <a:solidFill>
            <a:srgbClr val="009DE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3" name="Sous-titre 2"/>
          <p:cNvSpPr>
            <a:spLocks noGrp="1"/>
          </p:cNvSpPr>
          <p:nvPr>
            <p:ph type="subTitle" idx="1"/>
          </p:nvPr>
        </p:nvSpPr>
        <p:spPr>
          <a:xfrm>
            <a:off x="1989073" y="2341150"/>
            <a:ext cx="5462301" cy="2083093"/>
          </a:xfrm>
          <a:prstGeom prst="rect">
            <a:avLst/>
          </a:prstGeom>
          <a:solidFill>
            <a:srgbClr val="443A31"/>
          </a:solidFill>
        </p:spPr>
        <p:txBody>
          <a:bodyPr lIns="180000" tIns="180000" rIns="180000" bIns="180000" anchor="ctr"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Cliquez pour modifier le style des sous-titres du masque</a:t>
            </a:r>
          </a:p>
        </p:txBody>
      </p:sp>
      <p:pic>
        <p:nvPicPr>
          <p:cNvPr id="14" name="Image 13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17" y="5350058"/>
            <a:ext cx="3184430" cy="1279341"/>
          </a:xfrm>
          <a:prstGeom prst="rect">
            <a:avLst/>
          </a:prstGeom>
        </p:spPr>
      </p:pic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03199" y="262056"/>
            <a:ext cx="6400800" cy="20665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3110068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4" name="Image 3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2" y="2703766"/>
            <a:ext cx="7688302" cy="3088766"/>
          </a:xfrm>
          <a:prstGeom prst="rect">
            <a:avLst/>
          </a:prstGeom>
        </p:spPr>
      </p:pic>
      <p:sp>
        <p:nvSpPr>
          <p:cNvPr id="5" name="Triangle rectangle 4"/>
          <p:cNvSpPr/>
          <p:nvPr userDrawn="1"/>
        </p:nvSpPr>
        <p:spPr>
          <a:xfrm flipV="1">
            <a:off x="0" y="-6"/>
            <a:ext cx="9144000" cy="347980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riangle rectangle 5"/>
          <p:cNvSpPr/>
          <p:nvPr userDrawn="1"/>
        </p:nvSpPr>
        <p:spPr>
          <a:xfrm flipH="1">
            <a:off x="0" y="6248400"/>
            <a:ext cx="9144000" cy="609600"/>
          </a:xfrm>
          <a:prstGeom prst="rtTriangle">
            <a:avLst/>
          </a:prstGeom>
          <a:solidFill>
            <a:schemeClr val="bg2"/>
          </a:solidFill>
          <a:ln w="1905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0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gner un rectangle à un seul coin 6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9400" y="1236134"/>
            <a:ext cx="8644466" cy="4890030"/>
          </a:xfrm>
        </p:spPr>
        <p:txBody>
          <a:bodyPr>
            <a:no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Tx/>
              <a:buFont typeface="Lucida Grande"/>
              <a:buChar char="➔"/>
              <a:tabLst/>
              <a:defRPr sz="240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E0"/>
              </a:buClr>
              <a:buSzTx/>
              <a:buFont typeface="Arial"/>
              <a:buChar char="›"/>
              <a:tabLst/>
              <a:defRPr sz="180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6002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 sz="1800"/>
            </a:lvl4pPr>
            <a:lvl5pPr marL="20574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 sz="180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Cliquez pour modifier les styles du texte du masque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E0"/>
              </a:buClr>
              <a:buSzTx/>
              <a:buFont typeface="Arial"/>
              <a:buChar char="›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1600200" marR="0" lvl="3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2057400" marR="0" lvl="4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B2FA04C-1355-4CE6-8050-4BD994E23BD5}" type="datetime4">
              <a:rPr lang="fr-FR" smtClean="0"/>
              <a:t>15 juin 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cxnSp>
        <p:nvCxnSpPr>
          <p:cNvPr id="10" name="Connecteur droit 9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00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61534"/>
            <a:ext cx="4038600" cy="4864630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Brix Slab Bold" pitchFamily="50" charset="0"/>
              <a:buChar char="→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61534"/>
            <a:ext cx="4038600" cy="4864629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Brix Slab Bold" pitchFamily="50" charset="0"/>
              <a:buChar char="→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Rogner un rectangle à un seul coin 8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1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81C4219-47FF-4375-968D-EABA4A212953}" type="datetime4">
              <a:rPr lang="fr-FR" smtClean="0"/>
              <a:t>15 juin 2021</a:t>
            </a:fld>
            <a:endParaRPr lang="fr-FR" dirty="0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95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5719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 userDrawn="1"/>
        </p:nvSpPr>
        <p:spPr>
          <a:xfrm>
            <a:off x="429444" y="5759564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9DE0"/>
                </a:solidFill>
              </a:rPr>
              <a:t>Chapitre 2</a:t>
            </a:r>
          </a:p>
        </p:txBody>
      </p:sp>
      <p:sp>
        <p:nvSpPr>
          <p:cNvPr id="8" name="Triangle isocèle 7"/>
          <p:cNvSpPr/>
          <p:nvPr userDrawn="1"/>
        </p:nvSpPr>
        <p:spPr>
          <a:xfrm rot="10800000">
            <a:off x="0" y="0"/>
            <a:ext cx="9144000" cy="5157192"/>
          </a:xfrm>
          <a:prstGeom prst="triangle">
            <a:avLst>
              <a:gd name="adj" fmla="val 100000"/>
            </a:avLst>
          </a:prstGeom>
          <a:solidFill>
            <a:srgbClr val="44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noFill/>
              </a:ln>
            </a:endParaRPr>
          </a:p>
        </p:txBody>
      </p:sp>
      <p:pic>
        <p:nvPicPr>
          <p:cNvPr id="9" name="Image 8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92" y="5668744"/>
            <a:ext cx="1977280" cy="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9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ChangeAspect="1"/>
          </p:cNvPicPr>
          <p:nvPr userDrawn="1"/>
        </p:nvPicPr>
        <p:blipFill>
          <a:blip r:embed="rId2"/>
          <a:srcRect t="18855" b="18855"/>
          <a:stretch>
            <a:fillRect/>
          </a:stretch>
        </p:blipFill>
        <p:spPr>
          <a:xfrm>
            <a:off x="4174859" y="1308100"/>
            <a:ext cx="4622000" cy="3022601"/>
          </a:xfrm>
          <a:prstGeom prst="rect">
            <a:avLst/>
          </a:prstGeom>
          <a:ln>
            <a:solidFill>
              <a:srgbClr val="009DE0"/>
            </a:solidFill>
          </a:ln>
        </p:spPr>
      </p:pic>
      <p:sp>
        <p:nvSpPr>
          <p:cNvPr id="5" name="Triangle rectangle 4"/>
          <p:cNvSpPr/>
          <p:nvPr userDrawn="1"/>
        </p:nvSpPr>
        <p:spPr>
          <a:xfrm flipH="1">
            <a:off x="7980618" y="3597542"/>
            <a:ext cx="816241" cy="73315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 userDrawn="1"/>
        </p:nvSpPr>
        <p:spPr>
          <a:xfrm>
            <a:off x="6714238" y="4390891"/>
            <a:ext cx="20826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sz="1200" baseline="30000" dirty="0" err="1"/>
              <a:t>reptiumende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re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omnisinis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dolori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blaccup</a:t>
            </a:r>
            <a:endParaRPr lang="fr-FR" sz="1200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4174859" y="4795579"/>
            <a:ext cx="4545800" cy="1462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80800" rtlCol="0">
            <a:noAutofit/>
          </a:bodyPr>
          <a:lstStyle/>
          <a:p>
            <a:pPr>
              <a:buSzPct val="90000"/>
            </a:pPr>
            <a:r>
              <a:rPr lang="fr-FR" baseline="30000" dirty="0" err="1">
                <a:solidFill>
                  <a:srgbClr val="FFFFFF"/>
                </a:solidFill>
              </a:rPr>
              <a:t>Itas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eaquis</a:t>
            </a:r>
            <a:r>
              <a:rPr lang="fr-FR" baseline="30000" dirty="0">
                <a:solidFill>
                  <a:srgbClr val="FFFFFF"/>
                </a:solidFill>
              </a:rPr>
              <a:t> et </a:t>
            </a:r>
            <a:r>
              <a:rPr lang="fr-FR" b="1" baseline="30000" dirty="0" err="1">
                <a:solidFill>
                  <a:srgbClr val="FFFFFF"/>
                </a:solidFill>
              </a:rPr>
              <a:t>excerferum</a:t>
            </a:r>
            <a:r>
              <a:rPr lang="fr-FR" b="1" baseline="30000" dirty="0">
                <a:solidFill>
                  <a:srgbClr val="FFFFFF"/>
                </a:solidFill>
              </a:rPr>
              <a:t> </a:t>
            </a:r>
            <a:r>
              <a:rPr lang="fr-FR" b="1" baseline="30000" dirty="0" err="1">
                <a:solidFill>
                  <a:srgbClr val="FFFFFF"/>
                </a:solidFill>
              </a:rPr>
              <a:t>nuscien</a:t>
            </a:r>
            <a:r>
              <a:rPr lang="fr-FR" b="1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ditione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dic</a:t>
            </a:r>
            <a:r>
              <a:rPr lang="fr-FR" baseline="30000" dirty="0">
                <a:solidFill>
                  <a:srgbClr val="FFFFFF"/>
                </a:solidFill>
              </a:rPr>
              <a:t> tem </a:t>
            </a:r>
            <a:r>
              <a:rPr lang="fr-FR" baseline="30000" dirty="0" err="1">
                <a:solidFill>
                  <a:srgbClr val="FFFFFF"/>
                </a:solidFill>
              </a:rPr>
              <a:t>hiciliciist</a:t>
            </a:r>
            <a:r>
              <a:rPr lang="fr-FR" baseline="30000" dirty="0">
                <a:solidFill>
                  <a:srgbClr val="FFFFFF"/>
                </a:solidFill>
              </a:rPr>
              <a:t>, con rem </a:t>
            </a:r>
            <a:r>
              <a:rPr lang="fr-FR" baseline="30000" dirty="0" err="1">
                <a:solidFill>
                  <a:srgbClr val="FFFFFF"/>
                </a:solidFill>
              </a:rPr>
              <a:t>aut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volest</a:t>
            </a:r>
            <a:r>
              <a:rPr lang="fr-FR" baseline="30000" dirty="0">
                <a:solidFill>
                  <a:srgbClr val="FFFFFF"/>
                </a:solidFill>
              </a:rPr>
              <a:t>, </a:t>
            </a:r>
            <a:r>
              <a:rPr lang="fr-FR" baseline="30000" dirty="0" err="1">
                <a:solidFill>
                  <a:srgbClr val="FFFFFF"/>
                </a:solidFill>
              </a:rPr>
              <a:t>sedi</a:t>
            </a:r>
            <a:r>
              <a:rPr lang="fr-FR" baseline="30000" dirty="0">
                <a:solidFill>
                  <a:srgbClr val="FFFFFF"/>
                </a:solidFill>
              </a:rPr>
              <a:t> doles </a:t>
            </a:r>
            <a:r>
              <a:rPr lang="fr-FR" baseline="30000" dirty="0" err="1">
                <a:solidFill>
                  <a:srgbClr val="FFFFFF"/>
                </a:solidFill>
              </a:rPr>
              <a:t>erro</a:t>
            </a:r>
            <a:r>
              <a:rPr lang="fr-FR" baseline="30000" dirty="0">
                <a:solidFill>
                  <a:srgbClr val="FFFFFF"/>
                </a:solidFill>
              </a:rPr>
              <a:t> te sa </a:t>
            </a:r>
            <a:r>
              <a:rPr lang="fr-FR" baseline="30000" dirty="0" err="1">
                <a:solidFill>
                  <a:srgbClr val="FFFFFF"/>
                </a:solidFill>
              </a:rPr>
              <a:t>sam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volum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dolumqui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aceprae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eicipsa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pelesequod</a:t>
            </a:r>
            <a:endParaRPr lang="fr-FR" baseline="30000" dirty="0">
              <a:solidFill>
                <a:srgbClr val="FFFFFF"/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 userDrawn="1"/>
        </p:nvSpPr>
        <p:spPr>
          <a:xfrm>
            <a:off x="4064709" y="4648519"/>
            <a:ext cx="934850" cy="294122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 dirty="0">
                <a:solidFill>
                  <a:schemeClr val="accent1"/>
                </a:solidFill>
              </a:rPr>
              <a:t>titre</a:t>
            </a:r>
          </a:p>
        </p:txBody>
      </p:sp>
      <p:sp>
        <p:nvSpPr>
          <p:cNvPr id="9" name="Espace réservé du contenu 2"/>
          <p:cNvSpPr txBox="1">
            <a:spLocks/>
          </p:cNvSpPr>
          <p:nvPr userDrawn="1"/>
        </p:nvSpPr>
        <p:spPr>
          <a:xfrm>
            <a:off x="4064709" y="1109195"/>
            <a:ext cx="1959241" cy="36283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>
                <a:solidFill>
                  <a:srgbClr val="FFFFFF"/>
                </a:solidFill>
              </a:rPr>
              <a:t>titre</a:t>
            </a:r>
            <a:endParaRPr lang="fr-FR" sz="1200" b="1" dirty="0">
              <a:solidFill>
                <a:srgbClr val="FFFFFF"/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30200" y="1308100"/>
            <a:ext cx="3594100" cy="50965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tIns="280800" rtlCol="0">
            <a:noAutofit/>
          </a:bodyPr>
          <a:lstStyle/>
          <a:p>
            <a:pPr>
              <a:buSzPct val="90000"/>
            </a:pPr>
            <a:r>
              <a:rPr lang="fr-FR" sz="3200" b="1" baseline="30000" dirty="0" err="1"/>
              <a:t>Itas</a:t>
            </a:r>
            <a:r>
              <a:rPr lang="fr-FR" sz="3200" b="1" baseline="30000" dirty="0"/>
              <a:t> </a:t>
            </a:r>
            <a:r>
              <a:rPr lang="fr-FR" sz="3200" b="1" baseline="30000" dirty="0" err="1"/>
              <a:t>eaquis</a:t>
            </a:r>
            <a:r>
              <a:rPr lang="fr-FR" sz="3200" b="1" baseline="30000" dirty="0"/>
              <a:t> et </a:t>
            </a:r>
          </a:p>
          <a:p>
            <a:pPr>
              <a:buSzPct val="90000"/>
            </a:pPr>
            <a:r>
              <a:rPr lang="fr-FR" sz="2400" b="1" baseline="30000" dirty="0" err="1"/>
              <a:t>excerferum</a:t>
            </a:r>
            <a:r>
              <a:rPr lang="fr-FR" sz="2400" b="1" baseline="30000" dirty="0"/>
              <a:t> </a:t>
            </a:r>
            <a:r>
              <a:rPr lang="fr-FR" sz="2400" b="1" baseline="30000" dirty="0" err="1"/>
              <a:t>nuscien</a:t>
            </a:r>
            <a:r>
              <a:rPr lang="fr-FR" sz="2400" b="1" baseline="30000" dirty="0"/>
              <a:t> </a:t>
            </a:r>
            <a:r>
              <a:rPr lang="fr-FR" sz="2400" baseline="30000" dirty="0" err="1"/>
              <a:t>ditione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dic</a:t>
            </a:r>
            <a:r>
              <a:rPr lang="fr-FR" sz="2400" baseline="30000" dirty="0"/>
              <a:t> tem </a:t>
            </a:r>
            <a:r>
              <a:rPr lang="fr-FR" sz="2400" baseline="30000" dirty="0" err="1"/>
              <a:t>hiciliciist</a:t>
            </a:r>
            <a:r>
              <a:rPr lang="fr-FR" sz="2400" baseline="30000" dirty="0"/>
              <a:t>, con rem </a:t>
            </a:r>
            <a:r>
              <a:rPr lang="fr-FR" sz="2400" baseline="30000" dirty="0" err="1"/>
              <a:t>aut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volest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sedi</a:t>
            </a:r>
            <a:r>
              <a:rPr lang="fr-FR" sz="2400" baseline="30000" dirty="0"/>
              <a:t> doles </a:t>
            </a:r>
            <a:r>
              <a:rPr lang="fr-FR" sz="2400" baseline="30000" dirty="0" err="1"/>
              <a:t>erro</a:t>
            </a:r>
            <a:r>
              <a:rPr lang="fr-FR" sz="2400" baseline="30000" dirty="0"/>
              <a:t> te sa </a:t>
            </a:r>
            <a:r>
              <a:rPr lang="fr-FR" sz="2400" baseline="30000" dirty="0" err="1"/>
              <a:t>sam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volum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dolumqui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aceprae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eicipsa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pelesequod</a:t>
            </a:r>
            <a:r>
              <a:rPr lang="fr-FR" sz="2400" baseline="30000" dirty="0"/>
              <a:t> que cum </a:t>
            </a:r>
            <a:r>
              <a:rPr lang="fr-FR" sz="2400" baseline="30000" dirty="0" err="1"/>
              <a:t>hicieni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hillant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endi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consequ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iduciet</a:t>
            </a:r>
            <a:r>
              <a:rPr lang="fr-FR" sz="2400" baseline="30000" dirty="0"/>
              <a:t> ut </a:t>
            </a:r>
            <a:r>
              <a:rPr lang="fr-FR" sz="2400" baseline="30000" dirty="0" err="1"/>
              <a:t>lab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int</a:t>
            </a:r>
            <a:r>
              <a:rPr lang="fr-FR" sz="2400" baseline="30000" dirty="0"/>
              <a:t>.</a:t>
            </a:r>
          </a:p>
          <a:p>
            <a:pPr marL="180975" indent="-165100">
              <a:buClr>
                <a:schemeClr val="accent6"/>
              </a:buClr>
              <a:buSzPct val="50000"/>
              <a:buFont typeface="Arial" panose="020B0604020202020204" pitchFamily="34" charset="0"/>
              <a:buChar char="›"/>
            </a:pPr>
            <a:r>
              <a:rPr lang="fr-FR" sz="2400" baseline="30000" dirty="0" err="1"/>
              <a:t>Ficiunt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dolupta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cone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poris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autaquu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ndamus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cusciisque</a:t>
            </a:r>
            <a:r>
              <a:rPr lang="fr-FR" sz="2400" baseline="30000" dirty="0"/>
              <a:t> mo tem </a:t>
            </a:r>
            <a:r>
              <a:rPr lang="fr-FR" sz="2400" baseline="30000" dirty="0" err="1"/>
              <a:t>aut</a:t>
            </a:r>
            <a:r>
              <a:rPr lang="fr-FR" sz="2400" baseline="30000" dirty="0"/>
              <a:t> ut </a:t>
            </a:r>
            <a:r>
              <a:rPr lang="fr-FR" sz="2400" baseline="30000" dirty="0" err="1"/>
              <a:t>fugitin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ullit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iliquo</a:t>
            </a:r>
            <a:endParaRPr lang="fr-FR" sz="2400" baseline="30000" dirty="0"/>
          </a:p>
          <a:p>
            <a:pPr marL="180975" indent="-165100">
              <a:buClr>
                <a:schemeClr val="accent6"/>
              </a:buClr>
              <a:buSzPct val="50000"/>
              <a:buFont typeface="Arial" panose="020B0604020202020204" pitchFamily="34" charset="0"/>
              <a:buChar char="›"/>
            </a:pPr>
            <a:r>
              <a:rPr lang="fr-FR" sz="2400" baseline="30000" dirty="0" err="1"/>
              <a:t>omnis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dolles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diorumquam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ius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sinvers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pelitia</a:t>
            </a:r>
            <a:r>
              <a:rPr lang="fr-FR" sz="2400" baseline="30000" dirty="0"/>
              <a:t> quo </a:t>
            </a:r>
            <a:r>
              <a:rPr lang="fr-FR" sz="2400" baseline="30000" dirty="0" err="1"/>
              <a:t>ea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nam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repudit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atisciam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expera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iliciae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cepernat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fugitas</a:t>
            </a:r>
            <a:r>
              <a:rPr lang="fr-FR" sz="2400" baseline="30000" dirty="0"/>
              <a:t> sa </a:t>
            </a:r>
            <a:r>
              <a:rPr lang="fr-FR" sz="2400" baseline="30000" dirty="0" err="1"/>
              <a:t>conse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molo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modi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berecti</a:t>
            </a:r>
            <a:r>
              <a:rPr lang="fr-FR" sz="2400" baseline="30000" dirty="0"/>
              <a:t> tem </a:t>
            </a:r>
            <a:r>
              <a:rPr lang="fr-FR" sz="2400" baseline="30000" dirty="0" err="1"/>
              <a:t>ius</a:t>
            </a:r>
            <a:r>
              <a:rPr lang="fr-FR" sz="2400" baseline="30000" dirty="0"/>
              <a:t>, officie </a:t>
            </a:r>
            <a:r>
              <a:rPr lang="fr-FR" sz="2400" baseline="30000" dirty="0" err="1"/>
              <a:t>ndiscipsam</a:t>
            </a:r>
            <a:endParaRPr lang="fr-FR" sz="2400" i="1" dirty="0"/>
          </a:p>
        </p:txBody>
      </p:sp>
      <p:sp>
        <p:nvSpPr>
          <p:cNvPr id="11" name="Rogner un rectangle à un seul coin 10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2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81E3CCF4-D669-4BB6-B0BE-EE495E88AE6B}" type="datetime4">
              <a:rPr lang="fr-FR" smtClean="0"/>
              <a:t>15 juin 2021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2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26" name="Connecteur droit 25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2"/>
          <p:cNvSpPr txBox="1">
            <a:spLocks/>
          </p:cNvSpPr>
          <p:nvPr userDrawn="1"/>
        </p:nvSpPr>
        <p:spPr>
          <a:xfrm>
            <a:off x="168009" y="1146614"/>
            <a:ext cx="2833424" cy="288000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 dirty="0">
                <a:solidFill>
                  <a:srgbClr val="FFFFFF"/>
                </a:solidFill>
              </a:rPr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48421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3"/>
          <p:cNvPicPr>
            <a:picLocks noChangeAspect="1"/>
          </p:cNvPicPr>
          <p:nvPr userDrawn="1"/>
        </p:nvPicPr>
        <p:blipFill>
          <a:blip r:embed="rId2"/>
          <a:srcRect t="18855" b="18855"/>
          <a:stretch>
            <a:fillRect/>
          </a:stretch>
        </p:blipFill>
        <p:spPr>
          <a:xfrm>
            <a:off x="0" y="818567"/>
            <a:ext cx="9144000" cy="5439858"/>
          </a:xfrm>
          <a:prstGeom prst="rect">
            <a:avLst/>
          </a:prstGeom>
          <a:ln>
            <a:noFill/>
          </a:ln>
        </p:spPr>
      </p:pic>
      <p:sp>
        <p:nvSpPr>
          <p:cNvPr id="4" name="ZoneTexte 3"/>
          <p:cNvSpPr txBox="1"/>
          <p:nvPr userDrawn="1"/>
        </p:nvSpPr>
        <p:spPr>
          <a:xfrm>
            <a:off x="4390337" y="1575690"/>
            <a:ext cx="4361658" cy="2627048"/>
          </a:xfrm>
          <a:prstGeom prst="rect">
            <a:avLst/>
          </a:prstGeom>
          <a:solidFill>
            <a:srgbClr val="FFFFFF">
              <a:alpha val="92000"/>
            </a:srgbClr>
          </a:solidFill>
          <a:ln>
            <a:noFill/>
          </a:ln>
        </p:spPr>
        <p:txBody>
          <a:bodyPr wrap="square" tIns="280800" rtlCol="0">
            <a:noAutofit/>
          </a:bodyPr>
          <a:lstStyle/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excerferum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nuscien</a:t>
            </a:r>
            <a:endParaRPr lang="fr-FR" sz="2800" b="1" i="0" baseline="30000" dirty="0"/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ditione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dic</a:t>
            </a:r>
            <a:r>
              <a:rPr lang="fr-FR" sz="2800" b="1" i="0" baseline="30000" dirty="0"/>
              <a:t> tem </a:t>
            </a:r>
            <a:r>
              <a:rPr lang="fr-FR" sz="2800" b="1" i="0" baseline="30000" dirty="0" err="1"/>
              <a:t>hiciliciist</a:t>
            </a:r>
            <a:r>
              <a:rPr lang="fr-FR" sz="2800" b="1" i="0" baseline="30000" dirty="0"/>
              <a:t>, con rem </a:t>
            </a:r>
            <a:r>
              <a:rPr lang="fr-FR" sz="2800" b="1" i="0" baseline="30000" dirty="0" err="1"/>
              <a:t>aut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volest</a:t>
            </a:r>
            <a:r>
              <a:rPr lang="fr-FR" sz="2800" b="1" i="0" baseline="30000" dirty="0"/>
              <a:t>, </a:t>
            </a:r>
            <a:r>
              <a:rPr lang="fr-FR" sz="2800" b="1" i="0" baseline="30000" dirty="0" err="1"/>
              <a:t>sedi</a:t>
            </a:r>
            <a:r>
              <a:rPr lang="fr-FR" sz="2800" b="1" i="0" baseline="30000" dirty="0"/>
              <a:t> doles </a:t>
            </a:r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erro</a:t>
            </a:r>
            <a:r>
              <a:rPr lang="fr-FR" sz="2800" b="1" i="0" baseline="30000" dirty="0"/>
              <a:t> te sa </a:t>
            </a:r>
            <a:r>
              <a:rPr lang="fr-FR" sz="2800" b="1" i="0" baseline="30000" dirty="0" err="1"/>
              <a:t>sam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volum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dolumqui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aceprae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eicipsa</a:t>
            </a:r>
            <a:endParaRPr lang="fr-FR" sz="2800" b="1" i="0" baseline="30000" dirty="0"/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pelesequod</a:t>
            </a:r>
            <a:r>
              <a:rPr lang="fr-FR" sz="2800" b="1" i="0" baseline="30000" dirty="0"/>
              <a:t> que cum </a:t>
            </a:r>
            <a:r>
              <a:rPr lang="fr-FR" sz="2800" b="1" i="0" baseline="30000" dirty="0" err="1"/>
              <a:t>hicieni</a:t>
            </a:r>
            <a:endParaRPr lang="fr-FR" sz="2800" b="1" i="0" dirty="0"/>
          </a:p>
        </p:txBody>
      </p:sp>
      <p:sp>
        <p:nvSpPr>
          <p:cNvPr id="5" name="Espace réservé du contenu 2"/>
          <p:cNvSpPr txBox="1">
            <a:spLocks/>
          </p:cNvSpPr>
          <p:nvPr userDrawn="1"/>
        </p:nvSpPr>
        <p:spPr>
          <a:xfrm>
            <a:off x="4308103" y="1409704"/>
            <a:ext cx="829009" cy="26758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800" b="1">
                <a:solidFill>
                  <a:srgbClr val="FFFFFF"/>
                </a:solidFill>
              </a:rPr>
              <a:t>titre</a:t>
            </a:r>
            <a:endParaRPr lang="fr-FR" sz="1800" b="1" dirty="0">
              <a:solidFill>
                <a:srgbClr val="FFFFFF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16" name="Rogner un rectangle à un seul coin 15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2E52B8B1-858B-4633-AE57-5B6CA9292F2B}" type="datetime4">
              <a:rPr lang="fr-FR" smtClean="0"/>
              <a:t>15 juin 2021</a:t>
            </a:fld>
            <a:endParaRPr lang="fr-FR" dirty="0"/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21" name="Connecteur droit 20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847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-60"/>
            <a:ext cx="9144000" cy="14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82700" y="347160"/>
            <a:ext cx="7578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82700" y="1560240"/>
            <a:ext cx="7578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6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0979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8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7675" indent="-447675" algn="l" defTabSz="457200" rtl="0" eaLnBrk="1" latinLnBrk="0" hangingPunct="1">
        <a:spcBef>
          <a:spcPct val="20000"/>
        </a:spcBef>
        <a:buClr>
          <a:schemeClr val="accent6"/>
        </a:buClr>
        <a:buFont typeface="Brix Slab Bold" pitchFamily="50" charset="0"/>
        <a:buChar char="→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shttp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58201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9CA8C-1C97-9447-8873-8A203051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Protocole HTTP (</a:t>
            </a:r>
            <a:r>
              <a:rPr lang="en-US" b="1" dirty="0"/>
              <a:t>H</a:t>
            </a:r>
            <a:r>
              <a:rPr lang="en-US" dirty="0"/>
              <a:t>yper </a:t>
            </a:r>
            <a:r>
              <a:rPr lang="en-US" b="1" dirty="0"/>
              <a:t>T</a:t>
            </a:r>
            <a:r>
              <a:rPr lang="en-US" dirty="0"/>
              <a:t>ext </a:t>
            </a:r>
            <a:r>
              <a:rPr lang="en-US" b="1" dirty="0"/>
              <a:t>T</a:t>
            </a:r>
            <a:r>
              <a:rPr lang="en-US" dirty="0"/>
              <a:t>ransfer </a:t>
            </a:r>
            <a:r>
              <a:rPr lang="en-US" b="1" dirty="0"/>
              <a:t>P</a:t>
            </a:r>
            <a:r>
              <a:rPr lang="en-US" dirty="0"/>
              <a:t>rotocol)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0DF9FC-E82F-9E46-949D-FF346B6A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Modèle </a:t>
            </a:r>
            <a:r>
              <a:rPr lang="fr-FR" b="1" dirty="0"/>
              <a:t>client/serveur</a:t>
            </a:r>
          </a:p>
          <a:p>
            <a:pPr lvl="1"/>
            <a:r>
              <a:rPr lang="fr-FR" b="1" dirty="0"/>
              <a:t>Client</a:t>
            </a:r>
            <a:r>
              <a:rPr lang="fr-FR" dirty="0"/>
              <a:t> : navigateur Web (Chrome, Firefox, Safari…)</a:t>
            </a:r>
          </a:p>
          <a:p>
            <a:pPr lvl="1"/>
            <a:r>
              <a:rPr lang="fr-FR" b="1" dirty="0"/>
              <a:t>Serveur </a:t>
            </a:r>
            <a:r>
              <a:rPr lang="fr-FR" dirty="0"/>
              <a:t>: serveur Web (Apache, </a:t>
            </a:r>
            <a:r>
              <a:rPr lang="fr-FR" dirty="0" err="1"/>
              <a:t>Nginx</a:t>
            </a:r>
            <a:r>
              <a:rPr lang="fr-FR" dirty="0"/>
              <a:t>, IIS…)</a:t>
            </a:r>
          </a:p>
          <a:p>
            <a:pPr lvl="1"/>
            <a:r>
              <a:rPr lang="fr-FR" dirty="0"/>
              <a:t>Requêtes et réponses en mode </a:t>
            </a:r>
            <a:r>
              <a:rPr lang="fr-FR" b="1" dirty="0"/>
              <a:t>texte </a:t>
            </a:r>
          </a:p>
          <a:p>
            <a:pPr lvl="1"/>
            <a:r>
              <a:rPr lang="fr-FR" dirty="0"/>
              <a:t>Protocole </a:t>
            </a:r>
            <a:r>
              <a:rPr lang="fr-FR" b="1" dirty="0"/>
              <a:t>sans état</a:t>
            </a:r>
            <a:r>
              <a:rPr lang="fr-FR" dirty="0"/>
              <a:t> : aucune information conservée entre 2 connexions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A26BCC-78F6-6541-8A71-19BFDC5E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15 juin 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1058D6-4D62-8244-963B-1939043A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9D8664-4A84-9C4E-A2E1-2806E6EC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C47D7-0462-0041-89D5-D02E8165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12" y="3144212"/>
            <a:ext cx="4458575" cy="340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4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9CA8C-1C97-9447-8873-8A203051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Protocole HTTP (</a:t>
            </a:r>
            <a:r>
              <a:rPr lang="en-US" b="1" dirty="0"/>
              <a:t>H</a:t>
            </a:r>
            <a:r>
              <a:rPr lang="en-US" dirty="0"/>
              <a:t>yper </a:t>
            </a:r>
            <a:r>
              <a:rPr lang="en-US" b="1" dirty="0"/>
              <a:t>T</a:t>
            </a:r>
            <a:r>
              <a:rPr lang="en-US" dirty="0"/>
              <a:t>ext </a:t>
            </a:r>
            <a:r>
              <a:rPr lang="en-US" b="1" dirty="0"/>
              <a:t>T</a:t>
            </a:r>
            <a:r>
              <a:rPr lang="en-US" dirty="0"/>
              <a:t>ransfer </a:t>
            </a:r>
            <a:r>
              <a:rPr lang="en-US" b="1" dirty="0"/>
              <a:t>P</a:t>
            </a:r>
            <a:r>
              <a:rPr lang="en-US" dirty="0"/>
              <a:t>rotocol)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0DF9FC-E82F-9E46-949D-FF346B6A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Requêtes</a:t>
            </a:r>
            <a:r>
              <a:rPr lang="fr-FR" dirty="0"/>
              <a:t> </a:t>
            </a:r>
          </a:p>
          <a:p>
            <a:pPr lvl="1"/>
            <a:r>
              <a:rPr lang="fr-FR" b="1" dirty="0"/>
              <a:t>Commande</a:t>
            </a:r>
            <a:r>
              <a:rPr lang="fr-FR" dirty="0"/>
              <a:t> : type d’opération demandée (obtenir des données, envoyer des données, mettre à jour des données…)</a:t>
            </a:r>
          </a:p>
          <a:p>
            <a:pPr lvl="1"/>
            <a:r>
              <a:rPr lang="fr-FR" dirty="0"/>
              <a:t>URL identifiant la ressource sur le serveur Web</a:t>
            </a:r>
          </a:p>
          <a:p>
            <a:pPr lvl="2"/>
            <a:r>
              <a:rPr lang="fr-FR" b="1" dirty="0"/>
              <a:t>GET</a:t>
            </a:r>
            <a:r>
              <a:rPr lang="fr-FR" dirty="0"/>
              <a:t>		Récupérer une ressource (page HTML, image…)</a:t>
            </a:r>
          </a:p>
          <a:p>
            <a:pPr lvl="2"/>
            <a:r>
              <a:rPr lang="fr-FR" b="1" dirty="0"/>
              <a:t>POST</a:t>
            </a:r>
            <a:r>
              <a:rPr lang="fr-FR" dirty="0"/>
              <a:t>		Envoyer des données au serveur (formulaire)</a:t>
            </a:r>
          </a:p>
          <a:p>
            <a:pPr lvl="0">
              <a:buClr>
                <a:srgbClr val="EC6C43"/>
              </a:buClr>
            </a:pPr>
            <a:r>
              <a:rPr lang="fr-FR" b="1" dirty="0">
                <a:solidFill>
                  <a:srgbClr val="000000"/>
                </a:solidFill>
              </a:rPr>
              <a:t>Réponse</a:t>
            </a:r>
          </a:p>
          <a:p>
            <a:pPr lvl="1"/>
            <a:r>
              <a:rPr lang="fr-FR" dirty="0"/>
              <a:t>Code de </a:t>
            </a:r>
            <a:r>
              <a:rPr lang="fr-FR" dirty="0" err="1"/>
              <a:t>réponse</a:t>
            </a:r>
            <a:r>
              <a:rPr lang="fr-FR" dirty="0"/>
              <a:t> et contenu de la ressource </a:t>
            </a:r>
            <a:r>
              <a:rPr lang="fr-FR" dirty="0" err="1"/>
              <a:t>demandée</a:t>
            </a:r>
            <a:r>
              <a:rPr lang="fr-FR" dirty="0"/>
              <a:t> </a:t>
            </a:r>
          </a:p>
          <a:p>
            <a:pPr lvl="2"/>
            <a:r>
              <a:rPr lang="fr-FR" b="1" dirty="0"/>
              <a:t>200 	</a:t>
            </a:r>
            <a:r>
              <a:rPr lang="fr-FR" dirty="0" err="1"/>
              <a:t>Succès</a:t>
            </a:r>
            <a:endParaRPr lang="fr-FR" dirty="0"/>
          </a:p>
          <a:p>
            <a:pPr lvl="2"/>
            <a:r>
              <a:rPr lang="fr-FR" b="1" dirty="0"/>
              <a:t>302 	</a:t>
            </a:r>
            <a:r>
              <a:rPr lang="fr-FR" dirty="0"/>
              <a:t>Redirection </a:t>
            </a:r>
          </a:p>
          <a:p>
            <a:pPr lvl="2"/>
            <a:r>
              <a:rPr lang="fr-FR" b="1" dirty="0"/>
              <a:t>404 	</a:t>
            </a:r>
            <a:r>
              <a:rPr lang="fr-FR" dirty="0"/>
              <a:t>Ressource introuvable </a:t>
            </a:r>
          </a:p>
          <a:p>
            <a:pPr lvl="1"/>
            <a:r>
              <a:rPr lang="fr-FR" dirty="0"/>
              <a:t>Plus d’infos : </a:t>
            </a:r>
            <a:r>
              <a:rPr lang="fr-FR" dirty="0">
                <a:hlinkClick r:id="rId3" tooltip="http://www.codeshttp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http://www.codeshttp.com/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A26BCC-78F6-6541-8A71-19BFDC5E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15 juin 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1058D6-4D62-8244-963B-1939043A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9D8664-4A84-9C4E-A2E1-2806E6EC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6581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0B8E8-1FE5-1C4F-B0BF-476E4584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Une transaction </a:t>
            </a:r>
            <a:r>
              <a:rPr lang="en-US" dirty="0" err="1"/>
              <a:t>typique</a:t>
            </a:r>
            <a:r>
              <a:rPr lang="en-US" dirty="0"/>
              <a:t>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5967-63E5-474B-BE38-14DC2209E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Requête du client : client → serveur</a:t>
            </a:r>
            <a:endParaRPr lang="fr-FR" dirty="0"/>
          </a:p>
          <a:p>
            <a:pPr lvl="1"/>
            <a:r>
              <a:rPr lang="fr-FR" dirty="0"/>
              <a:t>demande du document </a:t>
            </a:r>
            <a:r>
              <a:rPr lang="fr-FR" b="1" dirty="0" err="1"/>
              <a:t>test.html</a:t>
            </a:r>
            <a:endParaRPr lang="fr-FR" b="1" dirty="0"/>
          </a:p>
          <a:p>
            <a:pPr marL="1371600" lvl="3" indent="0">
              <a:buNone/>
            </a:pPr>
            <a:r>
              <a:rPr lang="fr-FR" dirty="0">
                <a:solidFill>
                  <a:srgbClr val="C5392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fr-FR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test</a:t>
            </a:r>
            <a:r>
              <a:rPr lang="fr-FR" dirty="0" err="1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html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HTTP/1.1 </a:t>
            </a:r>
          </a:p>
          <a:p>
            <a:pPr lvl="1">
              <a:spcBef>
                <a:spcPts val="1824"/>
              </a:spcBef>
            </a:pPr>
            <a:r>
              <a:rPr lang="fr-FR" dirty="0"/>
              <a:t>envoi des informations d’en-tête :</a:t>
            </a:r>
          </a:p>
          <a:p>
            <a:pPr lvl="2"/>
            <a:r>
              <a:rPr lang="fr-FR" dirty="0"/>
              <a:t>configuration du client</a:t>
            </a:r>
          </a:p>
          <a:p>
            <a:pPr lvl="2"/>
            <a:r>
              <a:rPr lang="fr-FR" dirty="0"/>
              <a:t>documents acceptés</a:t>
            </a:r>
          </a:p>
          <a:p>
            <a:pPr marL="1371600" lvl="3" indent="0">
              <a:buNone/>
            </a:pP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fr-FR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Agent</a:t>
            </a:r>
            <a:r>
              <a:rPr lang="fr-FR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Mozilla</a:t>
            </a:r>
            <a:r>
              <a:rPr lang="fr-FR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5.0</a:t>
            </a:r>
            <a:b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Accept</a:t>
            </a:r>
            <a:r>
              <a:rPr lang="fr-FR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/html </a:t>
            </a:r>
          </a:p>
          <a:p>
            <a:pPr lvl="1">
              <a:spcBef>
                <a:spcPts val="1832"/>
              </a:spcBef>
            </a:pPr>
            <a:r>
              <a:rPr lang="fr-FR" dirty="0"/>
              <a:t>envoi d’une ligne vide (fin de l’en-tête)</a:t>
            </a:r>
          </a:p>
          <a:p>
            <a:pPr lvl="1"/>
            <a:r>
              <a:rPr lang="fr-FR" dirty="0"/>
              <a:t>envoi du contenu (vide dans cet exemple)</a:t>
            </a:r>
          </a:p>
          <a:p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57136-EF8D-F642-B0EE-A9DBB2331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15 juin 2021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23847-EDF6-8542-BCF4-DC395425F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CBD89-8161-2D49-9208-DA87C121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66CE21-53CB-064D-A1E2-71FF44367D1B}"/>
              </a:ext>
            </a:extLst>
          </p:cNvPr>
          <p:cNvSpPr txBox="1">
            <a:spLocks/>
          </p:cNvSpPr>
          <p:nvPr/>
        </p:nvSpPr>
        <p:spPr>
          <a:xfrm>
            <a:off x="1377125" y="2020740"/>
            <a:ext cx="6389749" cy="415798"/>
          </a:xfrm>
          <a:prstGeom prst="rect">
            <a:avLst/>
          </a:prstGeom>
          <a:solidFill>
            <a:srgbClr val="FEF6E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447675" indent="-447675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Brix Slab Bold" pitchFamily="50" charset="0"/>
              <a:buChar char="→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075" indent="0">
              <a:buNone/>
            </a:pP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GET </a:t>
            </a:r>
            <a:r>
              <a:rPr lang="fr-FR" sz="1800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test</a:t>
            </a:r>
            <a:r>
              <a:rPr lang="fr-FR" sz="1800" dirty="0" err="1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html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HTTP/1.1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E26CAF-0EE4-264A-AF2B-F4B0E6E89161}"/>
              </a:ext>
            </a:extLst>
          </p:cNvPr>
          <p:cNvSpPr txBox="1">
            <a:spLocks/>
          </p:cNvSpPr>
          <p:nvPr/>
        </p:nvSpPr>
        <p:spPr>
          <a:xfrm>
            <a:off x="1377125" y="3524000"/>
            <a:ext cx="6389749" cy="684954"/>
          </a:xfrm>
          <a:prstGeom prst="rect">
            <a:avLst/>
          </a:prstGeom>
          <a:solidFill>
            <a:srgbClr val="FEF6E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447675" indent="-447675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Brix Slab Bold" pitchFamily="50" charset="0"/>
              <a:buChar char="→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075" indent="0">
              <a:buNone/>
            </a:pP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fr-FR" sz="1800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Agent</a:t>
            </a:r>
            <a:r>
              <a:rPr lang="fr-FR" sz="1800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Mozilla</a:t>
            </a:r>
            <a:r>
              <a:rPr lang="fr-FR" sz="1800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5.0</a:t>
            </a:r>
            <a:b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Accept</a:t>
            </a:r>
            <a:r>
              <a:rPr lang="fr-FR" sz="1800" dirty="0">
                <a:solidFill>
                  <a:srgbClr val="3747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/html</a:t>
            </a:r>
          </a:p>
        </p:txBody>
      </p:sp>
    </p:spTree>
    <p:extLst>
      <p:ext uri="{BB962C8B-B14F-4D97-AF65-F5344CB8AC3E}">
        <p14:creationId xmlns:p14="http://schemas.microsoft.com/office/powerpoint/2010/main" val="40246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9A731-2296-2843-A049-6E05324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 transaction </a:t>
            </a:r>
            <a:r>
              <a:rPr lang="en-US" dirty="0" err="1"/>
              <a:t>typique</a:t>
            </a:r>
            <a:r>
              <a:rPr lang="en-US" dirty="0"/>
              <a:t>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6A543-22D9-5144-A565-9C40D98D4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Requête du client : serveur → client</a:t>
            </a:r>
            <a:endParaRPr lang="fr-FR" dirty="0"/>
          </a:p>
          <a:p>
            <a:pPr lvl="1"/>
            <a:r>
              <a:rPr lang="fr-FR" dirty="0"/>
              <a:t>code indiquant l’état de la requête</a:t>
            </a:r>
          </a:p>
          <a:p>
            <a:pPr marL="0" indent="0">
              <a:buNone/>
            </a:pP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	HTTP/1.1 200 OK </a:t>
            </a:r>
          </a:p>
          <a:p>
            <a:pPr lvl="1">
              <a:spcBef>
                <a:spcPts val="1824"/>
              </a:spcBef>
            </a:pPr>
            <a:r>
              <a:rPr lang="fr-FR" dirty="0"/>
              <a:t>envoi des informations d’en-tête :</a:t>
            </a:r>
          </a:p>
          <a:p>
            <a:pPr lvl="2"/>
            <a:r>
              <a:rPr lang="fr-FR" dirty="0"/>
              <a:t>configuration du serveur</a:t>
            </a:r>
          </a:p>
          <a:p>
            <a:pPr lvl="2"/>
            <a:r>
              <a:rPr lang="fr-FR" dirty="0"/>
              <a:t>informations sur le document demandé</a:t>
            </a:r>
          </a:p>
          <a:p>
            <a:pPr marL="1371600" lvl="3" indent="0">
              <a:buNone/>
            </a:pP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Date: Mon, 07 Jun 2021 08:04:18 GMT </a:t>
            </a:r>
            <a:b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Server: Apache/2.4.46 (Debian) </a:t>
            </a:r>
            <a:b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Content-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Length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3949 </a:t>
            </a:r>
            <a:b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Content-Type: 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/html; </a:t>
            </a:r>
            <a:r>
              <a:rPr lang="fr-F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charset</a:t>
            </a:r>
            <a:r>
              <a:rPr lang="fr-FR" dirty="0">
                <a:latin typeface="Source Code Pro" panose="020B0509030403020204" pitchFamily="49" charset="0"/>
                <a:ea typeface="Source Code Pro" panose="020B0509030403020204" pitchFamily="49" charset="0"/>
              </a:rPr>
              <a:t>=UTF-8</a:t>
            </a:r>
          </a:p>
          <a:p>
            <a:pPr lvl="1">
              <a:spcBef>
                <a:spcPts val="1832"/>
              </a:spcBef>
            </a:pPr>
            <a:r>
              <a:rPr lang="fr-FR" dirty="0"/>
              <a:t>envoi d’une ligne vide (fin de l’en-tête)</a:t>
            </a:r>
          </a:p>
          <a:p>
            <a:pPr lvl="1"/>
            <a:r>
              <a:rPr lang="fr-FR" dirty="0"/>
              <a:t>envoi du contenu si la requête a réussi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9DC7F-F398-C24D-8852-98A2DE4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15 juin 2021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31F35-A6EB-9646-BCBB-40730A141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C34EE-0560-7645-860B-E20910C1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310296-72DF-B74D-9EB0-73CDA16AB93D}"/>
              </a:ext>
            </a:extLst>
          </p:cNvPr>
          <p:cNvSpPr txBox="1">
            <a:spLocks/>
          </p:cNvSpPr>
          <p:nvPr/>
        </p:nvSpPr>
        <p:spPr>
          <a:xfrm>
            <a:off x="1359257" y="3542827"/>
            <a:ext cx="6389749" cy="1240949"/>
          </a:xfrm>
          <a:prstGeom prst="rect">
            <a:avLst/>
          </a:prstGeom>
          <a:solidFill>
            <a:srgbClr val="FEF6E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447675" indent="-447675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Brix Slab Bold" pitchFamily="50" charset="0"/>
              <a:buChar char="→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075" indent="0">
              <a:buNone/>
            </a:pP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Date: Mon, 07 Jun 2021 08:04:18 GMT </a:t>
            </a:r>
            <a:b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Server: Apache/2.4.46 (Debian) </a:t>
            </a:r>
            <a:b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Content-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Length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3949 </a:t>
            </a:r>
            <a:b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Content-Type: 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/html; </a:t>
            </a:r>
            <a:r>
              <a:rPr lang="fr-FR" sz="1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charset</a:t>
            </a: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=UTF-8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831EF5-F80D-1146-85EF-5FA7B1677FEE}"/>
              </a:ext>
            </a:extLst>
          </p:cNvPr>
          <p:cNvSpPr txBox="1">
            <a:spLocks/>
          </p:cNvSpPr>
          <p:nvPr/>
        </p:nvSpPr>
        <p:spPr>
          <a:xfrm>
            <a:off x="1359257" y="2023382"/>
            <a:ext cx="6389749" cy="415798"/>
          </a:xfrm>
          <a:prstGeom prst="rect">
            <a:avLst/>
          </a:prstGeom>
          <a:solidFill>
            <a:srgbClr val="FEF6E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447675" indent="-447675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Brix Slab Bold" pitchFamily="50" charset="0"/>
              <a:buChar char="→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075" indent="0">
              <a:buNone/>
            </a:pPr>
            <a:r>
              <a:rPr lang="fr-FR" sz="1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HTTP/1.1 200 OK</a:t>
            </a:r>
          </a:p>
        </p:txBody>
      </p:sp>
    </p:spTree>
    <p:extLst>
      <p:ext uri="{BB962C8B-B14F-4D97-AF65-F5344CB8AC3E}">
        <p14:creationId xmlns:p14="http://schemas.microsoft.com/office/powerpoint/2010/main" val="987025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606DA4-8001-7246-AC5D-E90037DA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Inspection en mode développeur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476728-7E3B-6F4E-A2A0-6855E68C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15 juin 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6FCE40-73E3-5044-A6D9-3BEF6D3B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D60DBD-DE02-6D45-B602-98449E5E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1980867-F82F-4A46-A6C8-842DA4DA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664"/>
            <a:ext cx="9144000" cy="60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38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Introduction - HTTP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Bloc 1 - Web</a:t>
            </a:r>
          </a:p>
        </p:txBody>
      </p:sp>
    </p:spTree>
    <p:extLst>
      <p:ext uri="{BB962C8B-B14F-4D97-AF65-F5344CB8AC3E}">
        <p14:creationId xmlns:p14="http://schemas.microsoft.com/office/powerpoint/2010/main" val="188546964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B573BC-ECF7-2E47-BFC1-85ECAA9F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Internet et le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0F6FEE-CBCA-1F4F-B200-C1D720151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Système d’information sur Internet</a:t>
            </a:r>
          </a:p>
          <a:p>
            <a:pPr lvl="1"/>
            <a:r>
              <a:rPr lang="fr-FR" dirty="0"/>
              <a:t>Ensemble de machines interconnectées</a:t>
            </a:r>
          </a:p>
          <a:p>
            <a:pPr lvl="1"/>
            <a:r>
              <a:rPr lang="fr-FR" dirty="0"/>
              <a:t>Modèle client-serveur</a:t>
            </a:r>
          </a:p>
          <a:p>
            <a:pPr lvl="2"/>
            <a:r>
              <a:rPr lang="fr-FR" dirty="0"/>
              <a:t>Client : envoie des requêtes à des serveurs pour obtenir du contenu </a:t>
            </a:r>
          </a:p>
          <a:p>
            <a:pPr lvl="2"/>
            <a:r>
              <a:rPr lang="fr-FR" dirty="0"/>
              <a:t>Serveur : répond aux requêtes des clients et fournit du contenu</a:t>
            </a:r>
          </a:p>
          <a:p>
            <a:r>
              <a:rPr lang="fr-FR" b="1" dirty="0"/>
              <a:t>Régi par un consortium : W3C	</a:t>
            </a:r>
          </a:p>
          <a:p>
            <a:pPr lvl="1"/>
            <a:r>
              <a:rPr lang="fr-FR" dirty="0"/>
              <a:t>Protocole : HTTP (</a:t>
            </a:r>
            <a:r>
              <a:rPr lang="fr-FR" i="1" dirty="0"/>
              <a:t>HyperText Transfer Protocol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Langages : HTML, CSS, JavaScript</a:t>
            </a:r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DCC9B2-B418-CD43-950A-803321C2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15 juin 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D52A78-1A31-404B-8692-97419345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67C9B85-5FDB-1444-83DE-CFFD991FA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082"/>
          <a:stretch/>
        </p:blipFill>
        <p:spPr>
          <a:xfrm>
            <a:off x="5260919" y="4189550"/>
            <a:ext cx="3147143" cy="24314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8C0869-4599-F543-B4E6-4811C364A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1" t="1464" r="1119" b="1864"/>
          <a:stretch/>
        </p:blipFill>
        <p:spPr>
          <a:xfrm>
            <a:off x="1022356" y="4361935"/>
            <a:ext cx="3046077" cy="20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1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1951B-A062-314A-BE79-DE3E7E0C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Premier site Internet (1990)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9A0ADE-B31C-4F48-8AE9-3B9DA7CAB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519" y="5720396"/>
            <a:ext cx="4438381" cy="481262"/>
          </a:xfr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Revoir certains sites archivés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C5414A-2EBE-2542-9795-DC13773A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15 juin 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3EF956-9DC3-9642-AC0B-531573B1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340D2-6686-6F45-9844-84739318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F20E98E-9B2A-F940-AC8D-7E8DA454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655" y="1932575"/>
            <a:ext cx="3836111" cy="41018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F00A34-A960-E145-9E97-64FF79ED7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0" y="1080884"/>
            <a:ext cx="4827335" cy="580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5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55375-F447-2940-89B1-2AE51CA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(1/5)</a:t>
            </a:r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dirty="0"/>
              <a:t>1. Utilisation d’un logiciel client : </a:t>
            </a:r>
            <a:r>
              <a:rPr lang="fr-FR" b="1" dirty="0"/>
              <a:t>navigateur web</a:t>
            </a:r>
          </a:p>
          <a:p>
            <a:pPr marL="0" indent="0">
              <a:spcBef>
                <a:spcPts val="0"/>
              </a:spcBef>
              <a:buNone/>
              <a:tabLst>
                <a:tab pos="352425" algn="l"/>
              </a:tabLst>
            </a:pPr>
            <a:r>
              <a:rPr lang="fr-FR" dirty="0"/>
              <a:t>2. Saisie d’une URL : </a:t>
            </a:r>
            <a:r>
              <a:rPr lang="fr-FR" b="1" dirty="0"/>
              <a:t>https://</a:t>
            </a:r>
            <a:r>
              <a:rPr lang="fr-FR" b="1" dirty="0" err="1"/>
              <a:t>www.u-bordeaux.fr</a:t>
            </a:r>
            <a:r>
              <a:rPr lang="fr-FR" b="1" dirty="0"/>
              <a:t>/ </a:t>
            </a:r>
            <a:br>
              <a:rPr lang="fr-FR" b="1" dirty="0"/>
            </a:br>
            <a:r>
              <a:rPr lang="fr-FR" b="1" dirty="0"/>
              <a:t>	</a:t>
            </a:r>
            <a:r>
              <a:rPr lang="fr-FR" sz="2000" dirty="0"/>
              <a:t>(</a:t>
            </a:r>
            <a:r>
              <a:rPr lang="fr-FR" sz="2000" i="1" dirty="0"/>
              <a:t>Uniform Resource Locator</a:t>
            </a:r>
            <a:r>
              <a:rPr lang="fr-FR" sz="2000" dirty="0"/>
              <a:t>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21168" t="23855" r="59122" b="26703"/>
          <a:stretch/>
        </p:blipFill>
        <p:spPr>
          <a:xfrm>
            <a:off x="1013889" y="3339314"/>
            <a:ext cx="2437756" cy="306125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836337D-CA4B-B447-B1F8-F2B0689BBEBE}"/>
              </a:ext>
            </a:extLst>
          </p:cNvPr>
          <p:cNvGrpSpPr/>
          <p:nvPr/>
        </p:nvGrpSpPr>
        <p:grpSpPr>
          <a:xfrm>
            <a:off x="3839794" y="2958352"/>
            <a:ext cx="3705126" cy="3305015"/>
            <a:chOff x="3304621" y="2437788"/>
            <a:chExt cx="3289300" cy="2811001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2896" y="2437788"/>
              <a:ext cx="2852750" cy="1982425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81B9B36-3DC1-BE4E-9640-CA5B87C134ED}"/>
                </a:ext>
              </a:extLst>
            </p:cNvPr>
            <p:cNvSpPr txBox="1"/>
            <p:nvPr/>
          </p:nvSpPr>
          <p:spPr>
            <a:xfrm>
              <a:off x="4059403" y="2468011"/>
              <a:ext cx="1810590" cy="15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https://</a:t>
              </a:r>
              <a:r>
                <a:rPr lang="fr-FR" sz="600" dirty="0" err="1"/>
                <a:t>www.u-bordeaux.fr</a:t>
              </a:r>
              <a:r>
                <a:rPr lang="fr-FR" sz="600" dirty="0"/>
                <a:t>/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88B0B76-8D48-2540-8CA5-A1B6D810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4621" y="4639189"/>
              <a:ext cx="3289300" cy="609600"/>
            </a:xfrm>
            <a:prstGeom prst="rect">
              <a:avLst/>
            </a:prstGeom>
          </p:spPr>
        </p:pic>
      </p:grp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5448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(2/5)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ea typeface="Calibri"/>
                <a:cs typeface="Calibri"/>
                <a:sym typeface="Calibri"/>
              </a:rPr>
              <a:t>3</a:t>
            </a:r>
            <a:r>
              <a:rPr lang="fr-FR" sz="2400">
                <a:ea typeface="Calibri"/>
                <a:cs typeface="Calibri"/>
                <a:sym typeface="Calibri"/>
              </a:rPr>
              <a:t>. Envoie d’une requête avec le protocole </a:t>
            </a:r>
            <a:r>
              <a:rPr lang="fr-FR" sz="2400" b="1">
                <a:ea typeface="Calibri"/>
                <a:cs typeface="Calibri"/>
                <a:sym typeface="Calibri"/>
              </a:rPr>
              <a:t>HTTP</a:t>
            </a:r>
            <a:endParaRPr lang="fr-FR" sz="2400"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sp>
        <p:nvSpPr>
          <p:cNvPr id="26" name="Google Shape;115;p21">
            <a:extLst>
              <a:ext uri="{FF2B5EF4-FFF2-40B4-BE49-F238E27FC236}">
                <a16:creationId xmlns:a16="http://schemas.microsoft.com/office/drawing/2014/main" id="{0FE2D915-A07F-5D44-8233-B3AA06B6B7EA}"/>
              </a:ext>
            </a:extLst>
          </p:cNvPr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69176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(3/5)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ea typeface="Calibri"/>
                <a:cs typeface="Calibri"/>
                <a:sym typeface="Calibri"/>
              </a:rPr>
              <a:t>3. Envoie de la réponse HTTP (page HTML)</a:t>
            </a: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cxnSp>
        <p:nvCxnSpPr>
          <p:cNvPr id="9" name="Google Shape;133;p22">
            <a:extLst>
              <a:ext uri="{FF2B5EF4-FFF2-40B4-BE49-F238E27FC236}">
                <a16:creationId xmlns:a16="http://schemas.microsoft.com/office/drawing/2014/main" id="{11B00C56-9F68-CE48-A866-BCB4C0E0236D}"/>
              </a:ext>
            </a:extLst>
          </p:cNvPr>
          <p:cNvCxnSpPr>
            <a:cxnSpLocks/>
          </p:cNvCxnSpPr>
          <p:nvPr/>
        </p:nvCxnSpPr>
        <p:spPr>
          <a:xfrm flipH="1">
            <a:off x="4264911" y="3421961"/>
            <a:ext cx="2918799" cy="167011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134;p22">
            <a:extLst>
              <a:ext uri="{FF2B5EF4-FFF2-40B4-BE49-F238E27FC236}">
                <a16:creationId xmlns:a16="http://schemas.microsoft.com/office/drawing/2014/main" id="{8A004551-2835-5346-A532-FBA95E1F21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144" y="4801135"/>
            <a:ext cx="6339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5;p21">
            <a:extLst>
              <a:ext uri="{FF2B5EF4-FFF2-40B4-BE49-F238E27FC236}">
                <a16:creationId xmlns:a16="http://schemas.microsoft.com/office/drawing/2014/main" id="{F4B5C604-0020-8742-AA25-8C15478059D8}"/>
              </a:ext>
            </a:extLst>
          </p:cNvPr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188" y="6572641"/>
            <a:ext cx="457200" cy="304800"/>
          </a:xfrm>
        </p:spPr>
        <p:txBody>
          <a:bodyPr/>
          <a:lstStyle/>
          <a:p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00651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(4/5)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ea typeface="Calibri"/>
                <a:cs typeface="Calibri"/>
                <a:sym typeface="Calibri"/>
              </a:rPr>
              <a:t>4. Analyse du fichier HTML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52425" algn="l"/>
              </a:tabLst>
            </a:pPr>
            <a:r>
              <a:rPr lang="fr-FR" sz="2400" dirty="0">
                <a:ea typeface="Calibri"/>
                <a:cs typeface="Calibri"/>
                <a:sym typeface="Calibri"/>
              </a:rPr>
              <a:t>5. Demande des ressources complémentaires </a:t>
            </a:r>
            <a:br>
              <a:rPr lang="fr-FR" sz="2400" dirty="0">
                <a:ea typeface="Calibri"/>
                <a:cs typeface="Calibri"/>
                <a:sym typeface="Calibri"/>
              </a:rPr>
            </a:br>
            <a:r>
              <a:rPr lang="fr-FR" sz="2400" dirty="0">
                <a:ea typeface="Calibri"/>
                <a:cs typeface="Calibri"/>
                <a:sym typeface="Calibri"/>
              </a:rPr>
              <a:t>	(images, feuilles de style…)</a:t>
            </a:r>
          </a:p>
        </p:txBody>
      </p:sp>
      <p:sp>
        <p:nvSpPr>
          <p:cNvPr id="115" name="Google Shape;115;p21"/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cxnSp>
        <p:nvCxnSpPr>
          <p:cNvPr id="9" name="Google Shape;133;p22">
            <a:extLst>
              <a:ext uri="{FF2B5EF4-FFF2-40B4-BE49-F238E27FC236}">
                <a16:creationId xmlns:a16="http://schemas.microsoft.com/office/drawing/2014/main" id="{11B00C56-9F68-CE48-A866-BCB4C0E0236D}"/>
              </a:ext>
            </a:extLst>
          </p:cNvPr>
          <p:cNvCxnSpPr>
            <a:cxnSpLocks/>
          </p:cNvCxnSpPr>
          <p:nvPr/>
        </p:nvCxnSpPr>
        <p:spPr>
          <a:xfrm flipH="1">
            <a:off x="4264911" y="3421961"/>
            <a:ext cx="2918799" cy="167011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134;p22">
            <a:extLst>
              <a:ext uri="{FF2B5EF4-FFF2-40B4-BE49-F238E27FC236}">
                <a16:creationId xmlns:a16="http://schemas.microsoft.com/office/drawing/2014/main" id="{8A004551-2835-5346-A532-FBA95E1F21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8322" y="4775121"/>
            <a:ext cx="6339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65;p24">
            <a:extLst>
              <a:ext uri="{FF2B5EF4-FFF2-40B4-BE49-F238E27FC236}">
                <a16:creationId xmlns:a16="http://schemas.microsoft.com/office/drawing/2014/main" id="{2D969059-173D-8E40-8EAF-AB71B6227C6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4887588"/>
            <a:ext cx="574325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6;p24">
            <a:extLst>
              <a:ext uri="{FF2B5EF4-FFF2-40B4-BE49-F238E27FC236}">
                <a16:creationId xmlns:a16="http://schemas.microsoft.com/office/drawing/2014/main" id="{93CA2048-EDB4-6B47-B359-46B0F910A1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6146" y="3771898"/>
            <a:ext cx="574325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67;p24">
            <a:extLst>
              <a:ext uri="{FF2B5EF4-FFF2-40B4-BE49-F238E27FC236}">
                <a16:creationId xmlns:a16="http://schemas.microsoft.com/office/drawing/2014/main" id="{C74C8A61-51B6-BB43-9F2A-73F27EC26DA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2987" y="4504082"/>
            <a:ext cx="574325" cy="5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1324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55375-F447-2940-89B1-2AE51CA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Fonctionnement du Web (5/5)</a:t>
            </a:r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dirty="0"/>
              <a:t>6. Rendu graphique du contenu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21168" t="23855" r="59122" b="26703"/>
          <a:stretch/>
        </p:blipFill>
        <p:spPr>
          <a:xfrm>
            <a:off x="1013889" y="3339314"/>
            <a:ext cx="2437756" cy="306125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836337D-CA4B-B447-B1F8-F2B0689BBEBE}"/>
              </a:ext>
            </a:extLst>
          </p:cNvPr>
          <p:cNvGrpSpPr/>
          <p:nvPr/>
        </p:nvGrpSpPr>
        <p:grpSpPr>
          <a:xfrm>
            <a:off x="3839794" y="2958352"/>
            <a:ext cx="3705126" cy="3305015"/>
            <a:chOff x="3304621" y="2437788"/>
            <a:chExt cx="3289300" cy="2811001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2896" y="2437788"/>
              <a:ext cx="2570898" cy="1982425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81B9B36-3DC1-BE4E-9640-CA5B87C134ED}"/>
                </a:ext>
              </a:extLst>
            </p:cNvPr>
            <p:cNvSpPr txBox="1"/>
            <p:nvPr/>
          </p:nvSpPr>
          <p:spPr>
            <a:xfrm>
              <a:off x="4059403" y="2468011"/>
              <a:ext cx="1810590" cy="15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https://</a:t>
              </a:r>
              <a:r>
                <a:rPr lang="fr-FR" sz="600" dirty="0" err="1"/>
                <a:t>www.u-bordeaux.fr</a:t>
              </a:r>
              <a:r>
                <a:rPr lang="fr-FR" sz="600" dirty="0"/>
                <a:t>/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88B0B76-8D48-2540-8CA5-A1B6D810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4621" y="4639189"/>
              <a:ext cx="3289300" cy="609600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BA201B0-23CD-E54E-B912-2A970B3BAC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590" b="13137"/>
          <a:stretch/>
        </p:blipFill>
        <p:spPr>
          <a:xfrm>
            <a:off x="3891775" y="3195277"/>
            <a:ext cx="3300761" cy="208274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</p:spPr>
        <p:txBody>
          <a:bodyPr/>
          <a:lstStyle/>
          <a:p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051686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e 17">
      <a:dk1>
        <a:srgbClr val="000000"/>
      </a:dk1>
      <a:lt1>
        <a:srgbClr val="FFFFFF"/>
      </a:lt1>
      <a:dk2>
        <a:srgbClr val="BEAD8A"/>
      </a:dk2>
      <a:lt2>
        <a:srgbClr val="443A31"/>
      </a:lt2>
      <a:accent1>
        <a:srgbClr val="009DE0"/>
      </a:accent1>
      <a:accent2>
        <a:srgbClr val="63C6F5"/>
      </a:accent2>
      <a:accent3>
        <a:srgbClr val="9FDAF9"/>
      </a:accent3>
      <a:accent4>
        <a:srgbClr val="9F3E91"/>
      </a:accent4>
      <a:accent5>
        <a:srgbClr val="DACC52"/>
      </a:accent5>
      <a:accent6>
        <a:srgbClr val="EC6C43"/>
      </a:accent6>
      <a:hlink>
        <a:srgbClr val="9F3E91"/>
      </a:hlink>
      <a:folHlink>
        <a:srgbClr val="34B1A9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1388</TotalTime>
  <Words>735</Words>
  <Application>Microsoft Macintosh PowerPoint</Application>
  <PresentationFormat>On-screen Show (4:3)</PresentationFormat>
  <Paragraphs>112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Brix Slab Bold</vt:lpstr>
      <vt:lpstr>Calibri</vt:lpstr>
      <vt:lpstr>Lucida Grande</vt:lpstr>
      <vt:lpstr>Source Code Pro</vt:lpstr>
      <vt:lpstr>Wingdings</vt:lpstr>
      <vt:lpstr>Thème Office</vt:lpstr>
      <vt:lpstr>PowerPoint Presentation</vt:lpstr>
      <vt:lpstr>Bloc 1 - Web</vt:lpstr>
      <vt:lpstr>Internet et le Web</vt:lpstr>
      <vt:lpstr>Premier site Internet (1990)</vt:lpstr>
      <vt:lpstr>Fonctionnement du Web (1/5)</vt:lpstr>
      <vt:lpstr>Fonctionnement du Web (2/5)</vt:lpstr>
      <vt:lpstr>Fonctionnement du Web (3/5)</vt:lpstr>
      <vt:lpstr>Fonctionnement du Web (4/5)</vt:lpstr>
      <vt:lpstr>Fonctionnement du Web (5/5)</vt:lpstr>
      <vt:lpstr>Protocole HTTP (Hyper Text Transfer Protocol)</vt:lpstr>
      <vt:lpstr>Protocole HTTP (Hyper Text Transfer Protocol)</vt:lpstr>
      <vt:lpstr>Une transaction typique (1)</vt:lpstr>
      <vt:lpstr>Une transaction typique (2)</vt:lpstr>
      <vt:lpstr>Inspection en mode développeur</vt:lpstr>
    </vt:vector>
  </TitlesOfParts>
  <Company>UBx1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université Bx1</dc:creator>
  <cp:lastModifiedBy>Pierre Bénard</cp:lastModifiedBy>
  <cp:revision>93</cp:revision>
  <dcterms:created xsi:type="dcterms:W3CDTF">2013-12-13T12:27:54Z</dcterms:created>
  <dcterms:modified xsi:type="dcterms:W3CDTF">2021-06-15T12:44:43Z</dcterms:modified>
</cp:coreProperties>
</file>